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23" r:id="rId4"/>
    <p:sldId id="259" r:id="rId5"/>
    <p:sldId id="284" r:id="rId6"/>
    <p:sldId id="285" r:id="rId7"/>
    <p:sldId id="296" r:id="rId8"/>
    <p:sldId id="265" r:id="rId9"/>
    <p:sldId id="290" r:id="rId10"/>
    <p:sldId id="288" r:id="rId11"/>
    <p:sldId id="273" r:id="rId12"/>
    <p:sldId id="291" r:id="rId13"/>
    <p:sldId id="293" r:id="rId14"/>
    <p:sldId id="269" r:id="rId15"/>
    <p:sldId id="261" r:id="rId16"/>
    <p:sldId id="264" r:id="rId17"/>
    <p:sldId id="289" r:id="rId18"/>
    <p:sldId id="294" r:id="rId19"/>
    <p:sldId id="272" r:id="rId20"/>
    <p:sldId id="280" r:id="rId21"/>
    <p:sldId id="292" r:id="rId22"/>
    <p:sldId id="295" r:id="rId23"/>
    <p:sldId id="324" r:id="rId24"/>
    <p:sldId id="306" r:id="rId25"/>
    <p:sldId id="277" r:id="rId26"/>
    <p:sldId id="282" r:id="rId27"/>
    <p:sldId id="283" r:id="rId28"/>
    <p:sldId id="304" r:id="rId29"/>
    <p:sldId id="297" r:id="rId30"/>
    <p:sldId id="286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69B498-4B82-43C9-9731-3E3AFAD10D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8C85B-7092-4473-885B-14C60157E8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B95D2F-D8EB-4D67-A763-9772B01F99A7}" type="datetimeFigureOut">
              <a:rPr lang="en-US"/>
              <a:pPr>
                <a:defRPr/>
              </a:pPr>
              <a:t>5/18/2023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42EA16-476D-4C20-AD4E-93D4531809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B1089E-8F96-4E1E-BB4C-0CFADB037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85C2E-51C8-470A-885E-5A726C9326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97F3C-1E68-4146-83F0-7CBF06463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416CF9-D988-4E61-9A5A-2031F5865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0CF69E38-317F-4424-B8AD-AA86BA032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87B1EE7-6327-4C05-BA02-8B559FDE3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F38CE065-0F33-429E-A606-00C9C4C321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0FEEA2-EADC-4940-AB1E-091C12A2B8C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5C41987-05F0-4C2A-AF6C-CB6F2C952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D4C7BA8-C355-498D-93D6-44AE1A260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6956886-7DE7-4730-9052-105AB2D12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A2BB79-35E9-4BFD-B6D8-68C00349EE8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5B0B4B6-32DC-43CE-82E6-76846D5765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E3142B4C-14D0-489E-B36B-7C1FB470C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Việc chọn ngôn ngữ tiếng Anh sẽ giúp việc lựa chọn type document đ</a:t>
            </a:r>
            <a:r>
              <a:rPr lang="vi-VN" altLang="en-US"/>
              <a:t>ư</a:t>
            </a:r>
            <a:r>
              <a:rPr lang="en-US" altLang="en-US"/>
              <a:t>ợc chính xác h</a:t>
            </a:r>
            <a:r>
              <a:rPr lang="vi-VN" altLang="en-US"/>
              <a:t>ơ</a:t>
            </a:r>
            <a:r>
              <a:rPr lang="en-US" altLang="en-US"/>
              <a:t>n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824F144-30FB-43AA-BD57-D51A95923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5D05F8-E626-45D9-A8DE-2290D1AA393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158A688-B48D-4C33-B76B-9B566A9E7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084D7C6-B894-4AE0-842F-ACBC36C08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58AADE3E-3700-4A17-86F8-B0A5882A2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5D734D-F9AA-4BDB-8EF0-F3E59B4F0B0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87C4A75-BFA5-420D-BDD6-23F4B8636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D2FE06F-A440-4244-9B4B-15A19BF8A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E3974C4-8BA8-4973-88AA-08D32AA3A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C371A4-1038-44D1-AA7A-F0246458CDD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4ACB7CF-1C18-4AA4-B63B-2898CA0C7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E60B120-AD33-4981-A4CD-CE4EC07CB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815F4DC-8002-48F5-B75D-E2A95918CC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982D91E-41D6-4659-9C07-5D60CA4480F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979866D-7CDC-40A1-AC95-23134B108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50EC048-5E2C-4533-A829-8AFC85C12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8FF81FE-3368-4C1F-8C60-ADADA8C74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89A755-0558-4458-8872-0FE781390D0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D5C9B3D-BCA0-49B1-8D45-38C7B65E7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292920A-6481-47FB-BDC1-59B48D6C6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EA3C0B0-0051-4B59-BE0A-6A834397EB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B8E189-BC58-4EA9-94F0-1A2036DC5E4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C95A59F-4D5F-44BF-8597-A200F5E1F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BEEAB50-5894-4510-A599-D0C3DC480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13F9708-FEFF-436D-B18B-B6D68362B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3650FD-C76F-4AE5-87BA-07F71C239D6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EB7F0E9-1EDC-4438-865A-0497AD5A5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3E4A8B4-6D60-40AB-89CF-990AEBCBA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C248BE4-109D-4DE7-8F99-344756E19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CB4823-9448-43F0-A18E-680B2BCA02D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6AB833E-ECB6-4C2F-93E8-BCBF0BA4A8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DB1E98E-282B-4E12-AC1B-8380822CD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CB61655-8D65-412B-91F4-84BD95065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870839-685F-48CC-8C00-DDD7C4EB166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47F2572-FFB4-4208-9CCD-9B73F1E7B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2D3E2DF-C050-4A20-A5C3-1E0D2D6E8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8C991926-ADA3-4A8B-BB5C-1A874B6A8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E6D7DD-5E79-4AA2-AF62-18D746195FC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8E847BD-580F-4318-B78E-0153293F3C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2032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47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58863"/>
            <a:ext cx="10515600" cy="5062537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CA27B5-7C8B-423D-A36E-09AF3898E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74597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028699"/>
            <a:ext cx="2628900" cy="51181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28699"/>
            <a:ext cx="7734300" cy="5118101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2EB3D7-86D0-442F-B9FC-217BB7708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25250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8863"/>
            <a:ext cx="10515600" cy="50752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975894-8425-430F-B138-B64D55D35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66677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39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41801"/>
            <a:ext cx="10515600" cy="1892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4C29B1-F3E3-471A-BEE8-54DCEFD76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67364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1"/>
            <a:ext cx="5181600" cy="509269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66801"/>
            <a:ext cx="5181600" cy="509269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8C42FD-AA3B-48C9-9FEF-B1539C843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65094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838"/>
            <a:ext cx="10515600" cy="663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46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8825"/>
            <a:ext cx="5157787" cy="414337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46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8825"/>
            <a:ext cx="5183188" cy="414337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BA6EC4-3E83-4DA6-AE39-119D43E19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895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6FE652-B611-40D2-B3DA-77E8C307A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47275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B9596BA-F199-497E-8417-37DAEAFE7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49848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514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51514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25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C95DF6-037B-4031-84A1-FB6B560A3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27793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72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51641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725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D49028-A980-4D54-B639-0620BC8E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03000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8D4B82-9587-432B-A410-08388E5CA8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9E64D2-FA2D-42C0-AE8C-936D4FD35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58863"/>
            <a:ext cx="10515600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E0C99-C24D-45EC-BE52-C8E69C312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43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70987-5B68-4DA0-B38A-069B2BA85CE1}"/>
              </a:ext>
            </a:extLst>
          </p:cNvPr>
          <p:cNvSpPr/>
          <p:nvPr userDrawn="1"/>
        </p:nvSpPr>
        <p:spPr>
          <a:xfrm>
            <a:off x="8983663" y="15875"/>
            <a:ext cx="3048000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43DDBC07-4151-455E-B3C7-4439AAA3E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74625"/>
            <a:ext cx="10515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Tahom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Tahom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Tahom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Tahom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.shinhanfinance.com.vn/applicationcenter/installers.html" TargetMode="External"/><Relationship Id="rId2" Type="http://schemas.openxmlformats.org/officeDocument/2006/relationships/hyperlink" Target="http://svc.shinhanfinance.com.vn/pfpro/porta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6E8057A4-89BC-442B-A395-421D49DC9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346200"/>
            <a:ext cx="9144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chemeClr val="tx1"/>
                </a:solidFill>
                <a:cs typeface="Tahoma" panose="020B0604030504040204" pitchFamily="34" charset="0"/>
              </a:rPr>
              <a:t>HƯỚNG DẪN SỬ DỤNG MOBILE APP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B5C0E100-710D-4292-B7B7-879F04322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4100513"/>
            <a:ext cx="31432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>
                <a:solidFill>
                  <a:schemeClr val="tx1"/>
                </a:solidFill>
                <a:cs typeface="Tahoma" panose="020B0604030504040204" pitchFamily="34" charset="0"/>
              </a:rPr>
              <a:t>Dành cho FoST</a:t>
            </a:r>
          </a:p>
        </p:txBody>
      </p:sp>
      <p:sp>
        <p:nvSpPr>
          <p:cNvPr id="4100" name="Subtitle 2">
            <a:extLst>
              <a:ext uri="{FF2B5EF4-FFF2-40B4-BE49-F238E27FC236}">
                <a16:creationId xmlns:a16="http://schemas.microsoft.com/office/drawing/2014/main" id="{076C5D62-E3CF-40B5-A802-E0707D5F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5211763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rgbClr val="000000"/>
                </a:solidFill>
                <a:cs typeface="Tahoma" panose="020B0604030504040204" pitchFamily="34" charset="0"/>
              </a:rPr>
              <a:t>Department: Sales Plaining &amp; Development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rgbClr val="000000"/>
                </a:solidFill>
                <a:cs typeface="Tahoma" panose="020B0604030504040204" pitchFamily="34" charset="0"/>
              </a:rPr>
              <a:t>05.2023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6258A-472B-4F57-86D4-04AB2454CA1F}"/>
              </a:ext>
            </a:extLst>
          </p:cNvPr>
          <p:cNvSpPr/>
          <p:nvPr/>
        </p:nvSpPr>
        <p:spPr>
          <a:xfrm>
            <a:off x="223838" y="577850"/>
            <a:ext cx="5872162" cy="873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err="1"/>
              <a:t>Cách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</a:t>
            </a:r>
            <a:r>
              <a:rPr lang="en-US" sz="2800" err="1"/>
              <a:t>hình</a:t>
            </a:r>
            <a:r>
              <a:rPr lang="en-US" sz="2800"/>
              <a:t> </a:t>
            </a:r>
            <a:r>
              <a:rPr lang="en-US" sz="2800" err="1"/>
              <a:t>ảnh</a:t>
            </a:r>
            <a:r>
              <a:rPr lang="en-US" sz="2800"/>
              <a:t> </a:t>
            </a:r>
            <a:r>
              <a:rPr lang="en-US" sz="2800" err="1"/>
              <a:t>để</a:t>
            </a:r>
            <a:r>
              <a:rPr lang="en-US" sz="2800"/>
              <a:t> upload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9E57324-1970-4963-9D94-9710974F4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30396"/>
          <a:stretch>
            <a:fillRect/>
          </a:stretch>
        </p:blipFill>
        <p:spPr bwMode="auto">
          <a:xfrm>
            <a:off x="5873750" y="211138"/>
            <a:ext cx="4894263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95D3D-1B30-4F5D-8AEB-456534007BDF}"/>
              </a:ext>
            </a:extLst>
          </p:cNvPr>
          <p:cNvSpPr/>
          <p:nvPr/>
        </p:nvSpPr>
        <p:spPr>
          <a:xfrm>
            <a:off x="10074275" y="2016125"/>
            <a:ext cx="882650" cy="3921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2E256-5555-4567-948B-CD454256036B}"/>
              </a:ext>
            </a:extLst>
          </p:cNvPr>
          <p:cNvSpPr/>
          <p:nvPr/>
        </p:nvSpPr>
        <p:spPr>
          <a:xfrm>
            <a:off x="10074275" y="3629025"/>
            <a:ext cx="882650" cy="3921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D7C897-63F7-41F8-AB96-75C5E045E32F}"/>
              </a:ext>
            </a:extLst>
          </p:cNvPr>
          <p:cNvSpPr/>
          <p:nvPr/>
        </p:nvSpPr>
        <p:spPr>
          <a:xfrm>
            <a:off x="9632950" y="250825"/>
            <a:ext cx="1135063" cy="542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DF53D7-4FE2-403C-BB60-8FFBFD868852}"/>
              </a:ext>
            </a:extLst>
          </p:cNvPr>
          <p:cNvSpPr/>
          <p:nvPr/>
        </p:nvSpPr>
        <p:spPr>
          <a:xfrm>
            <a:off x="542925" y="4740275"/>
            <a:ext cx="4710113" cy="941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i="1" err="1">
                <a:latin typeface="+mj-lt"/>
              </a:rPr>
              <a:t>Bấm</a:t>
            </a:r>
            <a:r>
              <a:rPr lang="en-US" altLang="en-US" sz="2400" i="1">
                <a:latin typeface="+mj-lt"/>
              </a:rPr>
              <a:t> </a:t>
            </a:r>
            <a:r>
              <a:rPr lang="en-US" altLang="en-US" sz="2400" i="1" err="1">
                <a:latin typeface="+mj-lt"/>
              </a:rPr>
              <a:t>và</a:t>
            </a:r>
            <a:r>
              <a:rPr lang="en-US" altLang="en-US" sz="2400" i="1">
                <a:latin typeface="+mj-lt"/>
              </a:rPr>
              <a:t> </a:t>
            </a:r>
            <a:r>
              <a:rPr lang="en-US" altLang="en-US" sz="2400" i="1" err="1">
                <a:latin typeface="+mj-lt"/>
              </a:rPr>
              <a:t>giữ</a:t>
            </a:r>
            <a:r>
              <a:rPr lang="en-US" altLang="en-US" sz="2400" i="1">
                <a:latin typeface="+mj-lt"/>
              </a:rPr>
              <a:t> </a:t>
            </a:r>
            <a:r>
              <a:rPr lang="en-US" altLang="en-US" sz="2400" i="1" err="1">
                <a:latin typeface="+mj-lt"/>
              </a:rPr>
              <a:t>hình</a:t>
            </a:r>
            <a:r>
              <a:rPr lang="en-US" altLang="en-US" sz="2400" i="1">
                <a:latin typeface="+mj-lt"/>
              </a:rPr>
              <a:t> </a:t>
            </a:r>
            <a:r>
              <a:rPr lang="en-US" altLang="en-US" sz="2400" i="1" err="1">
                <a:latin typeface="+mj-lt"/>
              </a:rPr>
              <a:t>ảnh</a:t>
            </a:r>
            <a:r>
              <a:rPr lang="en-US" altLang="en-US" sz="2400" i="1">
                <a:latin typeface="+mj-lt"/>
              </a:rPr>
              <a:t> </a:t>
            </a:r>
            <a:r>
              <a:rPr lang="en-US" altLang="en-US" sz="2400" i="1" err="1">
                <a:latin typeface="+mj-lt"/>
              </a:rPr>
              <a:t>muốn</a:t>
            </a:r>
            <a:r>
              <a:rPr lang="en-US" altLang="en-US" sz="2400" i="1">
                <a:latin typeface="+mj-lt"/>
              </a:rPr>
              <a:t> </a:t>
            </a:r>
            <a:r>
              <a:rPr lang="en-US" altLang="en-US" sz="2400" i="1" err="1">
                <a:latin typeface="+mj-lt"/>
              </a:rPr>
              <a:t>chọn</a:t>
            </a:r>
            <a:r>
              <a:rPr lang="en-US" altLang="en-US" sz="2400" i="1">
                <a:latin typeface="+mj-lt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2400" i="1">
                <a:latin typeface="+mj-lt"/>
              </a:rPr>
              <a:t>để upload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8BAE39CF-7946-49AE-B24A-BD499894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"/>
          <a:stretch>
            <a:fillRect/>
          </a:stretch>
        </p:blipFill>
        <p:spPr bwMode="auto">
          <a:xfrm>
            <a:off x="5376863" y="273050"/>
            <a:ext cx="4938712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3C6170-73D9-4703-AEEC-473D9DED5C56}"/>
              </a:ext>
            </a:extLst>
          </p:cNvPr>
          <p:cNvSpPr/>
          <p:nvPr/>
        </p:nvSpPr>
        <p:spPr>
          <a:xfrm>
            <a:off x="741363" y="895350"/>
            <a:ext cx="4776787" cy="8715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/>
              <a:t>Chọn loại hồ s</a:t>
            </a:r>
            <a:r>
              <a:rPr lang="vi-VN" sz="2800"/>
              <a:t>ơ</a:t>
            </a:r>
            <a:r>
              <a:rPr lang="en-US" sz="2800"/>
              <a:t> t</a:t>
            </a:r>
            <a:r>
              <a:rPr lang="vi-VN" sz="2800"/>
              <a:t>ư</a:t>
            </a:r>
            <a:r>
              <a:rPr lang="en-US" sz="2800"/>
              <a:t>ơng ứng để upload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20B39E-5CD5-4929-BF7C-891935F0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/>
          <a:stretch>
            <a:fillRect/>
          </a:stretch>
        </p:blipFill>
        <p:spPr bwMode="auto">
          <a:xfrm>
            <a:off x="6916738" y="0"/>
            <a:ext cx="3632200" cy="62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0BD38D-D290-4D70-BDDA-C432DB14BF33}"/>
              </a:ext>
            </a:extLst>
          </p:cNvPr>
          <p:cNvSpPr/>
          <p:nvPr/>
        </p:nvSpPr>
        <p:spPr>
          <a:xfrm>
            <a:off x="9155113" y="5410200"/>
            <a:ext cx="1068387" cy="433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11C0B-D40F-4D7E-8CCB-E4A987401E78}"/>
              </a:ext>
            </a:extLst>
          </p:cNvPr>
          <p:cNvSpPr/>
          <p:nvPr/>
        </p:nvSpPr>
        <p:spPr>
          <a:xfrm>
            <a:off x="1419225" y="895350"/>
            <a:ext cx="4098925" cy="8715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Submit App về Portal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34D4257-6F31-4173-AE20-A76FDBB3B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3"/>
            <a:ext cx="12192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CB1876-32DE-4542-B7E9-20D658FC60E7}"/>
              </a:ext>
            </a:extLst>
          </p:cNvPr>
          <p:cNvSpPr/>
          <p:nvPr/>
        </p:nvSpPr>
        <p:spPr>
          <a:xfrm>
            <a:off x="0" y="1611313"/>
            <a:ext cx="1908175" cy="43656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Title 2">
            <a:extLst>
              <a:ext uri="{FF2B5EF4-FFF2-40B4-BE49-F238E27FC236}">
                <a16:creationId xmlns:a16="http://schemas.microsoft.com/office/drawing/2014/main" id="{B86A9FD7-B3DC-47E2-9317-1EAA81E2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01613"/>
            <a:ext cx="10515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chemeClr val="tx1"/>
                </a:solidFill>
              </a:rPr>
              <a:t>MÀN HÌNH</a:t>
            </a:r>
            <a:r>
              <a:rPr lang="en-US" altLang="en-US" sz="3600">
                <a:solidFill>
                  <a:schemeClr val="tx1"/>
                </a:solidFill>
              </a:rPr>
              <a:t> LÀM VIỆC CỦA TL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2A8AB5-7786-4403-AA73-D49F686DC865}"/>
              </a:ext>
            </a:extLst>
          </p:cNvPr>
          <p:cNvCxnSpPr>
            <a:cxnSpLocks/>
          </p:cNvCxnSpPr>
          <p:nvPr/>
        </p:nvCxnSpPr>
        <p:spPr>
          <a:xfrm>
            <a:off x="6142038" y="306388"/>
            <a:ext cx="1509712" cy="104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92B3691-5543-4B74-BA05-1482516B1A12}"/>
              </a:ext>
            </a:extLst>
          </p:cNvPr>
          <p:cNvSpPr/>
          <p:nvPr/>
        </p:nvSpPr>
        <p:spPr>
          <a:xfrm>
            <a:off x="7334250" y="1347788"/>
            <a:ext cx="4040188" cy="636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2400"/>
              <a:t>Hiển thị có thông báo từ </a:t>
            </a:r>
            <a:r>
              <a:rPr lang="en-US" sz="2400"/>
              <a:t>Sales (</a:t>
            </a:r>
            <a:r>
              <a:rPr lang="en-US" sz="2400" err="1"/>
              <a:t>trên</a:t>
            </a:r>
            <a:r>
              <a:rPr lang="en-US" sz="2400"/>
              <a:t> Portal)</a:t>
            </a:r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74C28F07-371B-4EC6-937B-A031B89B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0"/>
            <a:ext cx="4725988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29E4E2-44C1-4059-8BDE-7A6AA5FDE5E8}"/>
              </a:ext>
            </a:extLst>
          </p:cNvPr>
          <p:cNvSpPr/>
          <p:nvPr/>
        </p:nvSpPr>
        <p:spPr>
          <a:xfrm>
            <a:off x="4968875" y="44450"/>
            <a:ext cx="1127125" cy="5238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D2D80DB-D86E-40A5-9D2C-2E86BD54A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819150"/>
            <a:ext cx="120872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2">
            <a:extLst>
              <a:ext uri="{FF2B5EF4-FFF2-40B4-BE49-F238E27FC236}">
                <a16:creationId xmlns:a16="http://schemas.microsoft.com/office/drawing/2014/main" id="{41926F5B-33D0-4199-BEBA-F8F4F2E9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7163"/>
            <a:ext cx="10515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</a:rPr>
              <a:t>QUẢN LÝ APP FORMS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B0894B-1CB2-400C-A3F6-D4BEAF842F5A}"/>
              </a:ext>
            </a:extLst>
          </p:cNvPr>
          <p:cNvSpPr/>
          <p:nvPr/>
        </p:nvSpPr>
        <p:spPr>
          <a:xfrm>
            <a:off x="3927475" y="1577975"/>
            <a:ext cx="1817688" cy="530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5" name="Title 2">
            <a:extLst>
              <a:ext uri="{FF2B5EF4-FFF2-40B4-BE49-F238E27FC236}">
                <a16:creationId xmlns:a16="http://schemas.microsoft.com/office/drawing/2014/main" id="{FA9C47C8-E05D-40C5-AF52-25A7375B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5791200"/>
            <a:ext cx="10515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Màn hình quản lý app form của sales gửi lên portal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2D7806B-2AE1-4803-9F0D-DE94FF01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968375"/>
            <a:ext cx="106489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57C754-5E36-46CF-8691-00537728751B}"/>
              </a:ext>
            </a:extLst>
          </p:cNvPr>
          <p:cNvCxnSpPr>
            <a:cxnSpLocks/>
            <a:stCxn id="5" idx="2"/>
            <a:endCxn id="6" idx="3"/>
          </p:cNvCxnSpPr>
          <p:nvPr/>
        </p:nvCxnSpPr>
        <p:spPr>
          <a:xfrm flipH="1">
            <a:off x="1809750" y="731838"/>
            <a:ext cx="4835525" cy="113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5DE47E-3F50-4DD9-A2D1-E1EB89CA2434}"/>
              </a:ext>
            </a:extLst>
          </p:cNvPr>
          <p:cNvCxnSpPr>
            <a:cxnSpLocks/>
            <a:stCxn id="5" idx="2"/>
            <a:endCxn id="9" idx="3"/>
          </p:cNvCxnSpPr>
          <p:nvPr/>
        </p:nvCxnSpPr>
        <p:spPr>
          <a:xfrm flipH="1">
            <a:off x="3208338" y="731838"/>
            <a:ext cx="3436937" cy="353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190BF4F-F3AA-494A-9B09-96215A6F15D0}"/>
              </a:ext>
            </a:extLst>
          </p:cNvPr>
          <p:cNvSpPr/>
          <p:nvPr/>
        </p:nvSpPr>
        <p:spPr>
          <a:xfrm>
            <a:off x="3849688" y="95250"/>
            <a:ext cx="5589587" cy="636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chi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app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C852F4-9B5E-4D99-875D-73F151771635}"/>
              </a:ext>
            </a:extLst>
          </p:cNvPr>
          <p:cNvSpPr/>
          <p:nvPr/>
        </p:nvSpPr>
        <p:spPr>
          <a:xfrm>
            <a:off x="808038" y="1655763"/>
            <a:ext cx="1001712" cy="415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0264B5-32EE-46BC-8E3D-7317C31AA1EF}"/>
              </a:ext>
            </a:extLst>
          </p:cNvPr>
          <p:cNvSpPr/>
          <p:nvPr/>
        </p:nvSpPr>
        <p:spPr>
          <a:xfrm>
            <a:off x="949325" y="4056063"/>
            <a:ext cx="2259013" cy="4127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D09BFB-4A73-4891-A1AB-CCF876C4B450}"/>
              </a:ext>
            </a:extLst>
          </p:cNvPr>
          <p:cNvSpPr/>
          <p:nvPr/>
        </p:nvSpPr>
        <p:spPr>
          <a:xfrm>
            <a:off x="223838" y="577850"/>
            <a:ext cx="7013575" cy="873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/>
              <a:t>L</a:t>
            </a:r>
            <a:r>
              <a:rPr lang="vi-VN" sz="2400"/>
              <a:t>ư</a:t>
            </a:r>
            <a:r>
              <a:rPr lang="en-US" sz="2400"/>
              <a:t>u ý: TL cần kiểm tra hình chụp App giấy 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36021271-B33A-485A-A92C-F1F69AC6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34569" r="25510" b="28351"/>
          <a:stretch>
            <a:fillRect/>
          </a:stretch>
        </p:blipFill>
        <p:spPr bwMode="auto">
          <a:xfrm>
            <a:off x="811213" y="1736725"/>
            <a:ext cx="100536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22324D-8C20-4F75-A470-DC8719B70360}"/>
              </a:ext>
            </a:extLst>
          </p:cNvPr>
          <p:cNvSpPr/>
          <p:nvPr/>
        </p:nvSpPr>
        <p:spPr>
          <a:xfrm>
            <a:off x="4060825" y="3429000"/>
            <a:ext cx="6896100" cy="1978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5789510-04C2-404B-A972-E86849BF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393825"/>
            <a:ext cx="89916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918564-074A-4F35-A19E-528971B2F528}"/>
              </a:ext>
            </a:extLst>
          </p:cNvPr>
          <p:cNvSpPr/>
          <p:nvPr/>
        </p:nvSpPr>
        <p:spPr>
          <a:xfrm>
            <a:off x="777875" y="652463"/>
            <a:ext cx="8469313" cy="636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err="1"/>
              <a:t>Lựa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</a:t>
            </a:r>
            <a:r>
              <a:rPr lang="en-US" sz="2800" err="1"/>
              <a:t>tình</a:t>
            </a:r>
            <a:r>
              <a:rPr lang="en-US" sz="2800"/>
              <a:t> </a:t>
            </a:r>
            <a:r>
              <a:rPr lang="en-US" sz="2800" err="1"/>
              <a:t>trạng</a:t>
            </a:r>
            <a:r>
              <a:rPr lang="en-US" sz="2800"/>
              <a:t> </a:t>
            </a:r>
            <a:r>
              <a:rPr lang="en-US" sz="2800" err="1"/>
              <a:t>của</a:t>
            </a:r>
            <a:r>
              <a:rPr lang="en-US" sz="2800"/>
              <a:t> app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EE438-213C-46DD-AEF7-EFBE21C631F7}"/>
              </a:ext>
            </a:extLst>
          </p:cNvPr>
          <p:cNvSpPr/>
          <p:nvPr/>
        </p:nvSpPr>
        <p:spPr bwMode="auto">
          <a:xfrm>
            <a:off x="10055225" y="2195513"/>
            <a:ext cx="1476375" cy="444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2BF88C-A56B-41E6-9D76-DAD48A2043FD}"/>
              </a:ext>
            </a:extLst>
          </p:cNvPr>
          <p:cNvSpPr/>
          <p:nvPr/>
        </p:nvSpPr>
        <p:spPr>
          <a:xfrm>
            <a:off x="582613" y="4710113"/>
            <a:ext cx="2747962" cy="11160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err="1"/>
              <a:t>Có</a:t>
            </a:r>
            <a:r>
              <a:rPr lang="en-US" sz="2400"/>
              <a:t> 3 </a:t>
            </a:r>
            <a:r>
              <a:rPr lang="en-US" sz="2400" err="1"/>
              <a:t>tình</a:t>
            </a:r>
            <a:r>
              <a:rPr lang="en-US" sz="2400"/>
              <a:t> </a:t>
            </a:r>
            <a:r>
              <a:rPr lang="en-US" sz="2400" err="1"/>
              <a:t>trạng</a:t>
            </a:r>
            <a:r>
              <a:rPr lang="en-US" sz="2400"/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400"/>
              <a:t>New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400" err="1"/>
              <a:t>Refield</a:t>
            </a:r>
            <a:endParaRPr lang="en-US" sz="2400"/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400" err="1"/>
              <a:t>Refielded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14DBE8-10B2-4F3A-9931-383A9D8A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006475"/>
            <a:ext cx="914876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B4AAA0-63A9-4DF5-BE69-D3E083E2B0A3}"/>
              </a:ext>
            </a:extLst>
          </p:cNvPr>
          <p:cNvSpPr/>
          <p:nvPr/>
        </p:nvSpPr>
        <p:spPr>
          <a:xfrm>
            <a:off x="160338" y="0"/>
            <a:ext cx="4427537" cy="6365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Refield</a:t>
            </a:r>
            <a:r>
              <a:rPr lang="en-US" sz="2800" dirty="0"/>
              <a:t> app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82FD5-E94E-43CD-A636-6ED259EDEEBE}"/>
              </a:ext>
            </a:extLst>
          </p:cNvPr>
          <p:cNvSpPr/>
          <p:nvPr/>
        </p:nvSpPr>
        <p:spPr>
          <a:xfrm>
            <a:off x="6078538" y="3271838"/>
            <a:ext cx="1565275" cy="3476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65D0C-AA7D-4DD2-B386-A35C291FD1A6}"/>
              </a:ext>
            </a:extLst>
          </p:cNvPr>
          <p:cNvSpPr/>
          <p:nvPr/>
        </p:nvSpPr>
        <p:spPr>
          <a:xfrm>
            <a:off x="9442450" y="4295775"/>
            <a:ext cx="1219200" cy="5127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38A996-2A12-4BBF-A854-E72B5CAD6413}"/>
              </a:ext>
            </a:extLst>
          </p:cNvPr>
          <p:cNvSpPr/>
          <p:nvPr/>
        </p:nvSpPr>
        <p:spPr>
          <a:xfrm>
            <a:off x="966788" y="5281613"/>
            <a:ext cx="9436100" cy="6889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/>
              <a:t>TL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app: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400" dirty="0" err="1"/>
              <a:t>Refield</a:t>
            </a:r>
            <a:r>
              <a:rPr lang="en-US" sz="2400" dirty="0"/>
              <a:t>: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Sales </a:t>
            </a:r>
            <a:r>
              <a:rPr lang="en-US" sz="2400" dirty="0" err="1"/>
              <a:t>bổ</a:t>
            </a:r>
            <a:r>
              <a:rPr lang="en-US" sz="2400" dirty="0"/>
              <a:t> sung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/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>
            <a:extLst>
              <a:ext uri="{FF2B5EF4-FFF2-40B4-BE49-F238E27FC236}">
                <a16:creationId xmlns:a16="http://schemas.microsoft.com/office/drawing/2014/main" id="{121AFCA6-0082-4A2C-BC9A-FF0895DAE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723900"/>
            <a:ext cx="10515600" cy="725488"/>
          </a:xfrm>
        </p:spPr>
        <p:txBody>
          <a:bodyPr/>
          <a:lstStyle/>
          <a:p>
            <a:r>
              <a:rPr lang="vi-VN" altLang="en-US">
                <a:solidFill>
                  <a:schemeClr val="tx1"/>
                </a:solidFill>
              </a:rPr>
              <a:t>NỘI DUNG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3" name="Content Placeholder 6">
            <a:extLst>
              <a:ext uri="{FF2B5EF4-FFF2-40B4-BE49-F238E27FC236}">
                <a16:creationId xmlns:a16="http://schemas.microsoft.com/office/drawing/2014/main" id="{9ADE0BB1-E2BA-4202-ADE6-FE4CD589C2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01813"/>
            <a:ext cx="10515600" cy="43322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</a:rPr>
              <a:t>Quy trình xử lý hồ sơ</a:t>
            </a:r>
          </a:p>
          <a:p>
            <a:pPr>
              <a:lnSpc>
                <a:spcPct val="150000"/>
              </a:lnSpc>
            </a:pPr>
            <a:r>
              <a:rPr lang="vi-VN" altLang="en-US">
                <a:solidFill>
                  <a:schemeClr val="tx1"/>
                </a:solidFill>
              </a:rPr>
              <a:t>Web Portal _ Dành cho </a:t>
            </a:r>
            <a:r>
              <a:rPr lang="en-US" altLang="en-US">
                <a:solidFill>
                  <a:schemeClr val="tx1"/>
                </a:solidFill>
              </a:rPr>
              <a:t>TL</a:t>
            </a:r>
            <a:endParaRPr lang="vi-V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vi-VN" altLang="en-US">
                <a:solidFill>
                  <a:schemeClr val="tx1"/>
                </a:solidFill>
              </a:rPr>
              <a:t>Mobile app _ Dành cho </a:t>
            </a:r>
            <a:r>
              <a:rPr lang="en-US" altLang="en-US">
                <a:solidFill>
                  <a:schemeClr val="tx1"/>
                </a:solidFill>
              </a:rPr>
              <a:t>Sales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585A0686-576B-4CCA-83B6-C41E39BD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92075"/>
            <a:ext cx="4845050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EBA3FE-64FA-4FAE-81F6-7D442AC0AA81}"/>
              </a:ext>
            </a:extLst>
          </p:cNvPr>
          <p:cNvSpPr/>
          <p:nvPr/>
        </p:nvSpPr>
        <p:spPr>
          <a:xfrm>
            <a:off x="8742363" y="1941513"/>
            <a:ext cx="1349375" cy="5445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D9E9B-C689-4308-A86D-586D8FEC7ED0}"/>
              </a:ext>
            </a:extLst>
          </p:cNvPr>
          <p:cNvSpPr/>
          <p:nvPr/>
        </p:nvSpPr>
        <p:spPr>
          <a:xfrm>
            <a:off x="0" y="1069975"/>
            <a:ext cx="5991225" cy="871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/>
              <a:t>Màn hình hiển thị thông báo cần Refield trên Mobile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8DD472-9758-4658-A0AD-99A904541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" b="7149"/>
          <a:stretch>
            <a:fillRect/>
          </a:stretch>
        </p:blipFill>
        <p:spPr bwMode="auto">
          <a:xfrm>
            <a:off x="6291263" y="119063"/>
            <a:ext cx="3856037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9F7AD7-0CCA-484D-8A13-60F5E2692B8F}"/>
              </a:ext>
            </a:extLst>
          </p:cNvPr>
          <p:cNvSpPr/>
          <p:nvPr/>
        </p:nvSpPr>
        <p:spPr>
          <a:xfrm>
            <a:off x="8639175" y="5861050"/>
            <a:ext cx="1068388" cy="433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F0262-0D4F-4091-9C6D-AC36C25AD865}"/>
              </a:ext>
            </a:extLst>
          </p:cNvPr>
          <p:cNvSpPr/>
          <p:nvPr/>
        </p:nvSpPr>
        <p:spPr>
          <a:xfrm>
            <a:off x="1419225" y="895350"/>
            <a:ext cx="4098925" cy="8715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/>
              <a:t>Sau khi Refield xong và submit gửi lại cho TL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>
            <a:extLst>
              <a:ext uri="{FF2B5EF4-FFF2-40B4-BE49-F238E27FC236}">
                <a16:creationId xmlns:a16="http://schemas.microsoft.com/office/drawing/2014/main" id="{377353BC-6A08-41F6-BE4B-C1944D76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08125"/>
            <a:ext cx="94583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013824-302C-461C-93C7-D400AD08F7C3}"/>
              </a:ext>
            </a:extLst>
          </p:cNvPr>
          <p:cNvSpPr/>
          <p:nvPr/>
        </p:nvSpPr>
        <p:spPr>
          <a:xfrm>
            <a:off x="125413" y="82550"/>
            <a:ext cx="7315200" cy="6365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Submit app </a:t>
            </a:r>
            <a:r>
              <a:rPr lang="en-US" sz="2800" dirty="0" err="1"/>
              <a:t>trên</a:t>
            </a:r>
            <a:r>
              <a:rPr lang="en-US" sz="2800" dirty="0"/>
              <a:t> portal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PL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E98D9-97D3-4B7B-BD9E-E7225612E26E}"/>
              </a:ext>
            </a:extLst>
          </p:cNvPr>
          <p:cNvSpPr/>
          <p:nvPr/>
        </p:nvSpPr>
        <p:spPr>
          <a:xfrm>
            <a:off x="8921750" y="3951288"/>
            <a:ext cx="1192213" cy="4524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91278-CFFD-4591-AF05-95B63A6CEB07}"/>
              </a:ext>
            </a:extLst>
          </p:cNvPr>
          <p:cNvSpPr/>
          <p:nvPr/>
        </p:nvSpPr>
        <p:spPr>
          <a:xfrm>
            <a:off x="5348288" y="2673350"/>
            <a:ext cx="1712912" cy="1181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B2441-AA06-44EE-AC1D-A2BBE4B77176}"/>
              </a:ext>
            </a:extLst>
          </p:cNvPr>
          <p:cNvSpPr/>
          <p:nvPr/>
        </p:nvSpPr>
        <p:spPr>
          <a:xfrm>
            <a:off x="5622925" y="3938588"/>
            <a:ext cx="1852613" cy="4524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26A2C-9DB7-4DC6-8A6F-C75614FC589F}"/>
              </a:ext>
            </a:extLst>
          </p:cNvPr>
          <p:cNvSpPr/>
          <p:nvPr/>
        </p:nvSpPr>
        <p:spPr>
          <a:xfrm>
            <a:off x="966788" y="5160963"/>
            <a:ext cx="9612312" cy="636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/>
              <a:t>TL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app: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400" dirty="0"/>
              <a:t>Passed: </a:t>
            </a:r>
            <a:r>
              <a:rPr lang="en-US" sz="2400" dirty="0" err="1"/>
              <a:t>hồ</a:t>
            </a:r>
            <a:r>
              <a:rPr lang="en-US" sz="2400" dirty="0"/>
              <a:t> s</a:t>
            </a:r>
            <a:r>
              <a:rPr lang="vi-VN" sz="2400" dirty="0"/>
              <a:t>ơ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endParaRPr lang="en-US" sz="2400" dirty="0"/>
          </a:p>
          <a:p>
            <a:pPr>
              <a:lnSpc>
                <a:spcPct val="150000"/>
              </a:lnSpc>
              <a:defRPr/>
            </a:pP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i="1" dirty="0"/>
              <a:t>Generate PDF 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i="1" dirty="0"/>
              <a:t>Submit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21BD9C-8CC1-40EA-B4E8-C8BD3CA3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906463"/>
            <a:ext cx="85375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F1B21A-C64F-478E-9F58-6186CC4F75DA}"/>
              </a:ext>
            </a:extLst>
          </p:cNvPr>
          <p:cNvSpPr/>
          <p:nvPr/>
        </p:nvSpPr>
        <p:spPr>
          <a:xfrm>
            <a:off x="6096000" y="4049713"/>
            <a:ext cx="1576388" cy="4524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7A3F06-B0EC-4529-84B8-44956AF8BE43}"/>
              </a:ext>
            </a:extLst>
          </p:cNvPr>
          <p:cNvSpPr/>
          <p:nvPr/>
        </p:nvSpPr>
        <p:spPr>
          <a:xfrm>
            <a:off x="5727700" y="1941513"/>
            <a:ext cx="1712913" cy="1181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2C8A9-4D63-4F6C-A260-B579897A50C0}"/>
              </a:ext>
            </a:extLst>
          </p:cNvPr>
          <p:cNvSpPr/>
          <p:nvPr/>
        </p:nvSpPr>
        <p:spPr>
          <a:xfrm>
            <a:off x="3990975" y="4051300"/>
            <a:ext cx="1852613" cy="452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BABD3-992E-4BED-8133-50FA6F200108}"/>
              </a:ext>
            </a:extLst>
          </p:cNvPr>
          <p:cNvSpPr/>
          <p:nvPr/>
        </p:nvSpPr>
        <p:spPr>
          <a:xfrm>
            <a:off x="966788" y="5160963"/>
            <a:ext cx="9612312" cy="636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/>
              <a:t>TL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app: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400" dirty="0"/>
              <a:t>Passed: </a:t>
            </a:r>
            <a:r>
              <a:rPr lang="en-US" sz="2400" dirty="0" err="1"/>
              <a:t>hồ</a:t>
            </a:r>
            <a:r>
              <a:rPr lang="en-US" sz="2400" dirty="0"/>
              <a:t> s</a:t>
            </a:r>
            <a:r>
              <a:rPr lang="vi-VN" sz="2400" dirty="0"/>
              <a:t>ơ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đủ</a:t>
            </a:r>
            <a:endParaRPr lang="en-US" sz="2400" dirty="0"/>
          </a:p>
          <a:p>
            <a:pPr>
              <a:lnSpc>
                <a:spcPct val="150000"/>
              </a:lnSpc>
              <a:defRPr/>
            </a:pP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i="1" dirty="0"/>
              <a:t>Generate PDF 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i="1" dirty="0"/>
              <a:t>Get RFF Consent </a:t>
            </a:r>
            <a:r>
              <a:rPr lang="en-US" sz="2400" i="1" dirty="0"/>
              <a:t>≤ 3 </a:t>
            </a:r>
            <a:r>
              <a:rPr lang="en-US" sz="2400" i="1" dirty="0" err="1"/>
              <a:t>lần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C2F891-A672-41D1-A497-3363A2EE115D}"/>
              </a:ext>
            </a:extLst>
          </p:cNvPr>
          <p:cNvSpPr/>
          <p:nvPr/>
        </p:nvSpPr>
        <p:spPr>
          <a:xfrm>
            <a:off x="125413" y="82550"/>
            <a:ext cx="7315200" cy="6365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Submit app </a:t>
            </a:r>
            <a:r>
              <a:rPr lang="en-US" sz="2800" dirty="0" err="1"/>
              <a:t>trên</a:t>
            </a:r>
            <a:r>
              <a:rPr lang="en-US" sz="2800" dirty="0"/>
              <a:t> portal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Credit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041FCD5-C45A-4CFB-B22E-4792B3C3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5"/>
          <a:stretch>
            <a:fillRect/>
          </a:stretch>
        </p:blipFill>
        <p:spPr bwMode="auto">
          <a:xfrm>
            <a:off x="52388" y="819150"/>
            <a:ext cx="12087225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2">
            <a:extLst>
              <a:ext uri="{FF2B5EF4-FFF2-40B4-BE49-F238E27FC236}">
                <a16:creationId xmlns:a16="http://schemas.microsoft.com/office/drawing/2014/main" id="{E7B508B1-F2AA-4FEC-B6C5-E54B177D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7163"/>
            <a:ext cx="10515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</a:rPr>
              <a:t>QUẢN LÝ APP FORMS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85B676-3CB1-40C8-8715-329D48328211}"/>
              </a:ext>
            </a:extLst>
          </p:cNvPr>
          <p:cNvSpPr/>
          <p:nvPr/>
        </p:nvSpPr>
        <p:spPr>
          <a:xfrm>
            <a:off x="2547938" y="4117975"/>
            <a:ext cx="1092200" cy="454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08E7CB-DDFC-4655-AF3A-CC4103E714FA}"/>
              </a:ext>
            </a:extLst>
          </p:cNvPr>
          <p:cNvSpPr/>
          <p:nvPr/>
        </p:nvSpPr>
        <p:spPr>
          <a:xfrm>
            <a:off x="838200" y="5402263"/>
            <a:ext cx="10261600" cy="636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/>
              <a:t>Sau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iShinhan</a:t>
            </a:r>
            <a:r>
              <a:rPr lang="en-US" sz="2400" dirty="0"/>
              <a:t>, RFF Consent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No sang Yes: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nộp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LOS (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Credit Card)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2F264A8-FF2A-476F-BE83-B38E8509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325"/>
            <a:ext cx="12192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D972C1-5FE2-4444-86EC-04C98E05B191}"/>
              </a:ext>
            </a:extLst>
          </p:cNvPr>
          <p:cNvSpPr/>
          <p:nvPr/>
        </p:nvSpPr>
        <p:spPr>
          <a:xfrm>
            <a:off x="5570538" y="2535238"/>
            <a:ext cx="1485900" cy="44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2FA6E-25A1-4858-9914-C2F5E5B3A4B4}"/>
              </a:ext>
            </a:extLst>
          </p:cNvPr>
          <p:cNvSpPr/>
          <p:nvPr/>
        </p:nvSpPr>
        <p:spPr>
          <a:xfrm>
            <a:off x="107950" y="512763"/>
            <a:ext cx="6462713" cy="6365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Màn hình list app đã hoàn tất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BA254E-2BB5-4E8D-A566-13BA179C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b="11203"/>
          <a:stretch>
            <a:fillRect/>
          </a:stretch>
        </p:blipFill>
        <p:spPr bwMode="auto">
          <a:xfrm>
            <a:off x="5583238" y="0"/>
            <a:ext cx="3856037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7DCB9-90AF-4730-B929-022D5E3DD35E}"/>
              </a:ext>
            </a:extLst>
          </p:cNvPr>
          <p:cNvSpPr/>
          <p:nvPr/>
        </p:nvSpPr>
        <p:spPr>
          <a:xfrm>
            <a:off x="0" y="1485900"/>
            <a:ext cx="5951538" cy="636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/>
              <a:t>Hiển thị hiệu suất làm việc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/>
              <a:t>của Sales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7F7D8-1567-4F75-8691-10B1ED2D7C34}"/>
              </a:ext>
            </a:extLst>
          </p:cNvPr>
          <p:cNvSpPr/>
          <p:nvPr/>
        </p:nvSpPr>
        <p:spPr>
          <a:xfrm>
            <a:off x="6689725" y="1206500"/>
            <a:ext cx="1643063" cy="746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DACA9-8B7F-41BA-8E2F-B2BFC8A9A432}"/>
              </a:ext>
            </a:extLst>
          </p:cNvPr>
          <p:cNvSpPr/>
          <p:nvPr/>
        </p:nvSpPr>
        <p:spPr>
          <a:xfrm>
            <a:off x="5583238" y="2511425"/>
            <a:ext cx="1738312" cy="573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DDF56-8008-4440-906C-8558F647E1A3}"/>
              </a:ext>
            </a:extLst>
          </p:cNvPr>
          <p:cNvSpPr/>
          <p:nvPr/>
        </p:nvSpPr>
        <p:spPr>
          <a:xfrm>
            <a:off x="6300788" y="3797300"/>
            <a:ext cx="2401887" cy="8683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80F4DCB7-54EE-4344-A0E7-BBDE14B9C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0"/>
            <a:ext cx="4300537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78545A-E11D-4876-831E-3573D78BB13B}"/>
              </a:ext>
            </a:extLst>
          </p:cNvPr>
          <p:cNvSpPr/>
          <p:nvPr/>
        </p:nvSpPr>
        <p:spPr>
          <a:xfrm>
            <a:off x="273050" y="995363"/>
            <a:ext cx="4506913" cy="636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</a:rPr>
              <a:t>Thông tin về tài khoản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5E5C21-9F74-4FB0-93BE-0E44CBF64B00}"/>
              </a:ext>
            </a:extLst>
          </p:cNvPr>
          <p:cNvSpPr/>
          <p:nvPr/>
        </p:nvSpPr>
        <p:spPr>
          <a:xfrm>
            <a:off x="5532438" y="4157663"/>
            <a:ext cx="1643062" cy="5730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95F624-4CDB-475D-AB73-C875ED508F87}"/>
              </a:ext>
            </a:extLst>
          </p:cNvPr>
          <p:cNvSpPr/>
          <p:nvPr/>
        </p:nvSpPr>
        <p:spPr>
          <a:xfrm>
            <a:off x="-103188" y="4125913"/>
            <a:ext cx="5072063" cy="636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/>
              <a:t>Bấm chọn Cài đặt để lựa chọn ngôn ngữ tiếng Anh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7015BD-85BE-4E43-8B34-9BB5B1771C9B}"/>
              </a:ext>
            </a:extLst>
          </p:cNvPr>
          <p:cNvCxnSpPr>
            <a:cxnSpLocks/>
          </p:cNvCxnSpPr>
          <p:nvPr/>
        </p:nvCxnSpPr>
        <p:spPr>
          <a:xfrm>
            <a:off x="4278313" y="4730750"/>
            <a:ext cx="1100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82367A-FE35-49CF-8526-177BF98F515E}"/>
              </a:ext>
            </a:extLst>
          </p:cNvPr>
          <p:cNvSpPr/>
          <p:nvPr/>
        </p:nvSpPr>
        <p:spPr>
          <a:xfrm>
            <a:off x="349250" y="495300"/>
            <a:ext cx="6197600" cy="636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2400">
                <a:solidFill>
                  <a:srgbClr val="000000"/>
                </a:solidFill>
              </a:rPr>
              <a:t>* Hiển thị thông tin tài khoản của Sales</a:t>
            </a:r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99E59A8D-C318-4B63-9A09-EF2E1F65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0"/>
            <a:ext cx="430053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0BDF63-19C6-4CCB-8096-03EEACF59EAF}"/>
              </a:ext>
            </a:extLst>
          </p:cNvPr>
          <p:cNvSpPr/>
          <p:nvPr/>
        </p:nvSpPr>
        <p:spPr>
          <a:xfrm>
            <a:off x="349250" y="1719263"/>
            <a:ext cx="6197600" cy="341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Check out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Check out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Check in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Check in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login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Mobile App. L</a:t>
            </a:r>
            <a:r>
              <a:rPr lang="vi-VN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 ý: Check-in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EEC722CC-18CC-4B9B-B067-7392FC1D6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850" y="598488"/>
            <a:ext cx="10515600" cy="765175"/>
          </a:xfrm>
        </p:spPr>
        <p:txBody>
          <a:bodyPr/>
          <a:lstStyle/>
          <a:p>
            <a:r>
              <a:rPr lang="en-US" altLang="en-US" sz="3200" b="1">
                <a:solidFill>
                  <a:srgbClr val="000000"/>
                </a:solidFill>
              </a:rPr>
              <a:t>L</a:t>
            </a:r>
            <a:r>
              <a:rPr lang="vi-VN" altLang="en-US" sz="3200" b="1">
                <a:solidFill>
                  <a:srgbClr val="000000"/>
                </a:solidFill>
              </a:rPr>
              <a:t>ư</a:t>
            </a:r>
            <a:r>
              <a:rPr lang="en-US" altLang="en-US" sz="3200" b="1">
                <a:solidFill>
                  <a:srgbClr val="000000"/>
                </a:solidFill>
              </a:rPr>
              <a:t>u ý khi sử dụng Mobile app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C9808-35A3-48DC-9ABB-71739F8B6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76425"/>
            <a:ext cx="9836150" cy="3105150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>
                <a:solidFill>
                  <a:srgbClr val="000000"/>
                </a:solidFill>
              </a:rPr>
              <a:t>Điền chính xác số App form giấy (8 con số);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>
                <a:solidFill>
                  <a:srgbClr val="000000"/>
                </a:solidFill>
              </a:rPr>
              <a:t>Hết một ngày làm việc, check-out và đăng xuất khỏi ứng dụng Mobile app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en-US">
                <a:solidFill>
                  <a:srgbClr val="000000"/>
                </a:solidFill>
              </a:rPr>
              <a:t>Đăng nhập lại cho mỗi lần sử dụng (nhớ pass code đăng nhập)</a:t>
            </a:r>
          </a:p>
          <a:p>
            <a:pPr algn="just">
              <a:lnSpc>
                <a:spcPct val="150000"/>
              </a:lnSpc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49D1D5E-9EA6-47E1-960F-F7198C402DB1}"/>
              </a:ext>
            </a:extLst>
          </p:cNvPr>
          <p:cNvGrpSpPr>
            <a:grpSpLocks/>
          </p:cNvGrpSpPr>
          <p:nvPr/>
        </p:nvGrpSpPr>
        <p:grpSpPr bwMode="auto">
          <a:xfrm>
            <a:off x="2560638" y="1093788"/>
            <a:ext cx="1920875" cy="2217737"/>
            <a:chOff x="3598401" y="3678686"/>
            <a:chExt cx="1921228" cy="22184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2FC39F-47AE-459E-9FA1-D9FFACCA30C5}"/>
                </a:ext>
              </a:extLst>
            </p:cNvPr>
            <p:cNvSpPr txBox="1"/>
            <p:nvPr/>
          </p:nvSpPr>
          <p:spPr>
            <a:xfrm>
              <a:off x="3801638" y="3678686"/>
              <a:ext cx="1514753" cy="30807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TEAM LEADER</a:t>
              </a:r>
              <a:endParaRPr lang="en-US" sz="14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181" name="TextBox 22">
              <a:extLst>
                <a:ext uri="{FF2B5EF4-FFF2-40B4-BE49-F238E27FC236}">
                  <a16:creationId xmlns:a16="http://schemas.microsoft.com/office/drawing/2014/main" id="{7C124089-B45D-40CC-BA70-EB42A5FAB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401" y="4296347"/>
              <a:ext cx="1921228" cy="1600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Check hồ sơ thỏa RAC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Cập nhật thông tin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Tạo file PDF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RFF Consent (</a:t>
              </a:r>
              <a:r>
                <a:rPr lang="en-US" altLang="en-US" sz="1400" i="1">
                  <a:solidFill>
                    <a:srgbClr val="000000"/>
                  </a:solidFill>
                  <a:cs typeface="Shinhan Light" panose="020B0303000000000000" pitchFamily="34" charset="0"/>
                </a:rPr>
                <a:t>Áp dụng đối với SP Credit Card)</a:t>
              </a: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 </a:t>
              </a:r>
              <a:endParaRPr lang="vi-VN" altLang="en-US" sz="1400">
                <a:solidFill>
                  <a:srgbClr val="000000"/>
                </a:solidFill>
                <a:cs typeface="Shinhan Light" panose="020B0303000000000000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C9754E-2C29-4A69-8A2B-419B8EF81BA3}"/>
              </a:ext>
            </a:extLst>
          </p:cNvPr>
          <p:cNvGrpSpPr>
            <a:grpSpLocks/>
          </p:cNvGrpSpPr>
          <p:nvPr/>
        </p:nvGrpSpPr>
        <p:grpSpPr bwMode="auto">
          <a:xfrm>
            <a:off x="4938713" y="1093788"/>
            <a:ext cx="1922462" cy="1787525"/>
            <a:chOff x="6094021" y="3678685"/>
            <a:chExt cx="1921228" cy="17887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DD1A99-53FA-4494-A79A-54384AB5C0B4}"/>
                </a:ext>
              </a:extLst>
            </p:cNvPr>
            <p:cNvSpPr txBox="1"/>
            <p:nvPr/>
          </p:nvSpPr>
          <p:spPr>
            <a:xfrm>
              <a:off x="6295504" y="3678685"/>
              <a:ext cx="1518263" cy="3081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KHÁCH HÀNG</a:t>
              </a:r>
            </a:p>
          </p:txBody>
        </p:sp>
        <p:sp>
          <p:nvSpPr>
            <p:cNvPr id="6179" name="TextBox 31">
              <a:extLst>
                <a:ext uri="{FF2B5EF4-FFF2-40B4-BE49-F238E27FC236}">
                  <a16:creationId xmlns:a16="http://schemas.microsoft.com/office/drawing/2014/main" id="{7A5FAABC-F423-4A5E-95FF-77ACA35E9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4021" y="4296650"/>
              <a:ext cx="1921228" cy="117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Tải app iShinhan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Kiểm tra thông tin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Xác nhận thông tin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(</a:t>
              </a:r>
              <a:r>
                <a:rPr lang="en-US" altLang="en-US" sz="1400" i="1">
                  <a:solidFill>
                    <a:srgbClr val="000000"/>
                  </a:solidFill>
                  <a:cs typeface="Shinhan Light" panose="020B0303000000000000" pitchFamily="34" charset="0"/>
                </a:rPr>
                <a:t>Áp dụng đối với SP Credit Card)</a:t>
              </a:r>
              <a:endParaRPr lang="vi-VN" altLang="en-US" sz="1400">
                <a:solidFill>
                  <a:srgbClr val="000000"/>
                </a:solidFill>
                <a:cs typeface="Shinhan Light" panose="020B0303000000000000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9245DC5-4854-4086-A578-7A734ED90712}"/>
              </a:ext>
            </a:extLst>
          </p:cNvPr>
          <p:cNvGrpSpPr>
            <a:grpSpLocks/>
          </p:cNvGrpSpPr>
          <p:nvPr/>
        </p:nvGrpSpPr>
        <p:grpSpPr bwMode="auto">
          <a:xfrm>
            <a:off x="7316788" y="1060450"/>
            <a:ext cx="2105025" cy="1616075"/>
            <a:chOff x="8505167" y="3635525"/>
            <a:chExt cx="2104588" cy="16170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A89450-7D6F-4A11-B382-6AD37C0B3C2D}"/>
                </a:ext>
              </a:extLst>
            </p:cNvPr>
            <p:cNvSpPr txBox="1"/>
            <p:nvPr/>
          </p:nvSpPr>
          <p:spPr>
            <a:xfrm>
              <a:off x="8798793" y="3635525"/>
              <a:ext cx="1517335" cy="522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TEAM LEADER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SUBMIT APP</a:t>
              </a:r>
            </a:p>
          </p:txBody>
        </p:sp>
        <p:sp>
          <p:nvSpPr>
            <p:cNvPr id="6177" name="TextBox 32">
              <a:extLst>
                <a:ext uri="{FF2B5EF4-FFF2-40B4-BE49-F238E27FC236}">
                  <a16:creationId xmlns:a16="http://schemas.microsoft.com/office/drawing/2014/main" id="{F6D2FAEF-BB47-45E2-AF32-F30CC26FF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5167" y="4297758"/>
              <a:ext cx="2104588" cy="95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Kiểm tra RFF Status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App tự động nộp vào LOS (</a:t>
              </a:r>
              <a:r>
                <a:rPr lang="en-US" altLang="en-US" sz="1400" i="1">
                  <a:solidFill>
                    <a:srgbClr val="000000"/>
                  </a:solidFill>
                  <a:cs typeface="Shinhan Light" panose="020B0303000000000000" pitchFamily="34" charset="0"/>
                </a:rPr>
                <a:t>Áp dụng đối với SP Credit Card)</a:t>
              </a: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 </a:t>
              </a:r>
              <a:endParaRPr lang="vi-VN" altLang="en-US" sz="1400">
                <a:solidFill>
                  <a:srgbClr val="000000"/>
                </a:solidFill>
                <a:cs typeface="Shinhan Light" panose="020B0303000000000000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3AF1411-65C5-4B44-84D4-6FC84EA08133}"/>
              </a:ext>
            </a:extLst>
          </p:cNvPr>
          <p:cNvSpPr txBox="1"/>
          <p:nvPr/>
        </p:nvSpPr>
        <p:spPr>
          <a:xfrm>
            <a:off x="2932113" y="112713"/>
            <a:ext cx="63277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QUY TRÌNH XỬ LÝ HỒ SƠ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18086-3E05-4E42-AE63-47D63627DDA0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093788"/>
            <a:ext cx="1920875" cy="1787525"/>
            <a:chOff x="1123378" y="3678686"/>
            <a:chExt cx="1921228" cy="17878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48C5E7-0BA8-4BD5-A85E-1C0E5E2F9BC1}"/>
                </a:ext>
              </a:extLst>
            </p:cNvPr>
            <p:cNvSpPr txBox="1"/>
            <p:nvPr/>
          </p:nvSpPr>
          <p:spPr>
            <a:xfrm>
              <a:off x="1325027" y="3678686"/>
              <a:ext cx="1517929" cy="3080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SALE</a:t>
              </a:r>
            </a:p>
          </p:txBody>
        </p:sp>
        <p:sp>
          <p:nvSpPr>
            <p:cNvPr id="6175" name="TextBox 58">
              <a:extLst>
                <a:ext uri="{FF2B5EF4-FFF2-40B4-BE49-F238E27FC236}">
                  <a16:creationId xmlns:a16="http://schemas.microsoft.com/office/drawing/2014/main" id="{D9BE9407-716C-4C95-9D7E-B9E4C176A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378" y="4296347"/>
              <a:ext cx="1921228" cy="117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Tìm kiếm và tư vấn KH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Thu thập hồ sơ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Nhập thông tin trên Shinhan AMO</a:t>
              </a:r>
              <a:endParaRPr lang="vi-VN" altLang="en-US" sz="1400">
                <a:solidFill>
                  <a:srgbClr val="000000"/>
                </a:solidFill>
                <a:cs typeface="Shinhan Light" panose="020B0303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CF5DFB-E1C3-4296-B546-DB5F0AC30D4F}"/>
              </a:ext>
            </a:extLst>
          </p:cNvPr>
          <p:cNvGrpSpPr>
            <a:grpSpLocks/>
          </p:cNvGrpSpPr>
          <p:nvPr/>
        </p:nvGrpSpPr>
        <p:grpSpPr bwMode="auto">
          <a:xfrm>
            <a:off x="9879013" y="1093788"/>
            <a:ext cx="2105025" cy="1355725"/>
            <a:chOff x="8505167" y="3678685"/>
            <a:chExt cx="2104588" cy="1356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6ADE8D-D8DD-47DE-ABC0-A549C039E486}"/>
                </a:ext>
              </a:extLst>
            </p:cNvPr>
            <p:cNvSpPr txBox="1"/>
            <p:nvPr/>
          </p:nvSpPr>
          <p:spPr>
            <a:xfrm>
              <a:off x="8798793" y="3678685"/>
              <a:ext cx="1517335" cy="3082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PS</a:t>
              </a:r>
            </a:p>
          </p:txBody>
        </p:sp>
        <p:sp>
          <p:nvSpPr>
            <p:cNvPr id="6173" name="TextBox 25">
              <a:extLst>
                <a:ext uri="{FF2B5EF4-FFF2-40B4-BE49-F238E27FC236}">
                  <a16:creationId xmlns:a16="http://schemas.microsoft.com/office/drawing/2014/main" id="{75B651F7-C023-4744-A516-A51C27D66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5167" y="4296801"/>
              <a:ext cx="2104588" cy="738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Nhập liệu thông tin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Check hồ sơ thỏa RAC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Kiểm tra hồ sơ scan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A8B636-901A-4A4D-820F-54DEAC8BD59A}"/>
              </a:ext>
            </a:extLst>
          </p:cNvPr>
          <p:cNvGrpSpPr>
            <a:grpSpLocks/>
          </p:cNvGrpSpPr>
          <p:nvPr/>
        </p:nvGrpSpPr>
        <p:grpSpPr bwMode="auto">
          <a:xfrm>
            <a:off x="1436688" y="4064000"/>
            <a:ext cx="1920875" cy="1787525"/>
            <a:chOff x="3521815" y="3678685"/>
            <a:chExt cx="1921228" cy="17878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3BD623-A3DB-4269-BA12-E715D915BF38}"/>
                </a:ext>
              </a:extLst>
            </p:cNvPr>
            <p:cNvSpPr txBox="1"/>
            <p:nvPr/>
          </p:nvSpPr>
          <p:spPr>
            <a:xfrm>
              <a:off x="3723464" y="3678685"/>
              <a:ext cx="1517929" cy="308037"/>
            </a:xfrm>
            <a:prstGeom prst="rect">
              <a:avLst/>
            </a:prstGeom>
            <a:solidFill>
              <a:srgbClr val="FF000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CO</a:t>
              </a:r>
              <a:endParaRPr lang="en-US" sz="14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171" name="TextBox 30">
              <a:extLst>
                <a:ext uri="{FF2B5EF4-FFF2-40B4-BE49-F238E27FC236}">
                  <a16:creationId xmlns:a16="http://schemas.microsoft.com/office/drawing/2014/main" id="{7CF5D217-D764-4B8B-AA83-4101BD7C0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1815" y="4296347"/>
              <a:ext cx="1921228" cy="117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Nhắc nợ trễ hẹn qua tin nhắn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Gọi điện nhắc nợ trễ hạn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Thu hồi nợ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3DF2DB-391A-4864-A541-5EBBA5B2C92C}"/>
              </a:ext>
            </a:extLst>
          </p:cNvPr>
          <p:cNvGrpSpPr>
            <a:grpSpLocks/>
          </p:cNvGrpSpPr>
          <p:nvPr/>
        </p:nvGrpSpPr>
        <p:grpSpPr bwMode="auto">
          <a:xfrm>
            <a:off x="3806825" y="4064000"/>
            <a:ext cx="1920875" cy="2003425"/>
            <a:chOff x="6016544" y="3678685"/>
            <a:chExt cx="1921228" cy="2003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6D8E9D-59E5-4A50-AE6F-0E7ADE0A3EDC}"/>
                </a:ext>
              </a:extLst>
            </p:cNvPr>
            <p:cNvSpPr txBox="1"/>
            <p:nvPr/>
          </p:nvSpPr>
          <p:spPr>
            <a:xfrm>
              <a:off x="6218194" y="3678685"/>
              <a:ext cx="1517929" cy="3079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OPs</a:t>
              </a:r>
            </a:p>
          </p:txBody>
        </p:sp>
        <p:sp>
          <p:nvSpPr>
            <p:cNvPr id="6169" name="TextBox 35">
              <a:extLst>
                <a:ext uri="{FF2B5EF4-FFF2-40B4-BE49-F238E27FC236}">
                  <a16:creationId xmlns:a16="http://schemas.microsoft.com/office/drawing/2014/main" id="{6CAE79B5-173D-4A02-93DD-63ABD52DA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544" y="4297780"/>
              <a:ext cx="1921228" cy="138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Giai ngân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Gửi hợp đồng vay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Gửi thẻ cho KH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Giải đáp thắc mắc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Nhắc trước ngày thanh toán</a:t>
              </a:r>
              <a:endParaRPr lang="vi-VN" altLang="en-US" sz="1400">
                <a:solidFill>
                  <a:srgbClr val="000000"/>
                </a:solidFill>
                <a:cs typeface="Shinhan Light" panose="020B0303000000000000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65C55B-14F2-404A-9124-B51771367A11}"/>
              </a:ext>
            </a:extLst>
          </p:cNvPr>
          <p:cNvGrpSpPr>
            <a:grpSpLocks/>
          </p:cNvGrpSpPr>
          <p:nvPr/>
        </p:nvGrpSpPr>
        <p:grpSpPr bwMode="auto">
          <a:xfrm>
            <a:off x="6178550" y="4064000"/>
            <a:ext cx="2103438" cy="2217738"/>
            <a:chOff x="8473530" y="3678685"/>
            <a:chExt cx="2104588" cy="22187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8A1FAE-F899-4320-BF7D-3158938A6E49}"/>
                </a:ext>
              </a:extLst>
            </p:cNvPr>
            <p:cNvSpPr txBox="1"/>
            <p:nvPr/>
          </p:nvSpPr>
          <p:spPr>
            <a:xfrm>
              <a:off x="8767379" y="3678685"/>
              <a:ext cx="1516891" cy="308118"/>
            </a:xfrm>
            <a:prstGeom prst="rect">
              <a:avLst/>
            </a:prstGeom>
            <a:solidFill>
              <a:srgbClr val="00B05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RO</a:t>
              </a:r>
            </a:p>
          </p:txBody>
        </p:sp>
        <p:sp>
          <p:nvSpPr>
            <p:cNvPr id="6167" name="TextBox 38">
              <a:extLst>
                <a:ext uri="{FF2B5EF4-FFF2-40B4-BE49-F238E27FC236}">
                  <a16:creationId xmlns:a16="http://schemas.microsoft.com/office/drawing/2014/main" id="{F033256F-8251-474D-A807-36C586D78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530" y="4296511"/>
              <a:ext cx="2104588" cy="1600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Xếp lịch hẹn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Thẩm định trực tiếp KH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Đề xuất xét duyệt khoản vay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Tư vấn hình thức thanh toán</a:t>
              </a:r>
              <a:endParaRPr lang="vi-VN" altLang="en-US" sz="1400">
                <a:solidFill>
                  <a:srgbClr val="000000"/>
                </a:solidFill>
                <a:cs typeface="Shinhan Light" panose="020B0303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D2F08D-39CB-4A60-8841-22136A3CE16E}"/>
              </a:ext>
            </a:extLst>
          </p:cNvPr>
          <p:cNvGrpSpPr>
            <a:grpSpLocks/>
          </p:cNvGrpSpPr>
          <p:nvPr/>
        </p:nvGrpSpPr>
        <p:grpSpPr bwMode="auto">
          <a:xfrm>
            <a:off x="8731250" y="4064000"/>
            <a:ext cx="2105025" cy="1357313"/>
            <a:chOff x="8473530" y="3678685"/>
            <a:chExt cx="2104588" cy="135699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ECB57C-3317-4D0E-878A-C4787AB6811E}"/>
                </a:ext>
              </a:extLst>
            </p:cNvPr>
            <p:cNvSpPr txBox="1"/>
            <p:nvPr/>
          </p:nvSpPr>
          <p:spPr>
            <a:xfrm>
              <a:off x="8767157" y="3678685"/>
              <a:ext cx="1517335" cy="30790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CV - FV</a:t>
              </a:r>
            </a:p>
          </p:txBody>
        </p:sp>
        <p:sp>
          <p:nvSpPr>
            <p:cNvPr id="6165" name="TextBox 45">
              <a:extLst>
                <a:ext uri="{FF2B5EF4-FFF2-40B4-BE49-F238E27FC236}">
                  <a16:creationId xmlns:a16="http://schemas.microsoft.com/office/drawing/2014/main" id="{6F5D2547-90A6-4143-AE65-07BA71CD8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530" y="4297666"/>
              <a:ext cx="2104588" cy="73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5888" indent="-1158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7F7F7F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7F7F7F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7F7F7F"/>
                  </a:solidFill>
                  <a:latin typeface="Tahoma" panose="020B060403050404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Gọi điện xác minh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Xác minh thực tế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>
                  <a:solidFill>
                    <a:srgbClr val="000000"/>
                  </a:solidFill>
                  <a:cs typeface="Shinhan Light" panose="020B0303000000000000" pitchFamily="34" charset="0"/>
                </a:rPr>
                <a:t>Đánh giá tín dụng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EA720D-C65C-4ED1-9626-C42433F92027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1901825" y="1247775"/>
            <a:ext cx="8620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C6AA90-FBB0-43C2-AC2A-89CE3187756C}"/>
              </a:ext>
            </a:extLst>
          </p:cNvPr>
          <p:cNvCxnSpPr>
            <a:stCxn id="25" idx="3"/>
            <a:endCxn id="27" idx="1"/>
          </p:cNvCxnSpPr>
          <p:nvPr/>
        </p:nvCxnSpPr>
        <p:spPr>
          <a:xfrm>
            <a:off x="4278313" y="1247775"/>
            <a:ext cx="8620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7BBAFF2-0154-4183-83FD-2C89DD5B0BE6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9128125" y="1247775"/>
            <a:ext cx="10445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698BB13C-6391-4F24-AB8C-7EF8B5606673}"/>
              </a:ext>
            </a:extLst>
          </p:cNvPr>
          <p:cNvCxnSpPr>
            <a:stCxn id="24" idx="3"/>
            <a:endCxn id="45" idx="0"/>
          </p:cNvCxnSpPr>
          <p:nvPr/>
        </p:nvCxnSpPr>
        <p:spPr>
          <a:xfrm flipH="1">
            <a:off x="9783763" y="1247775"/>
            <a:ext cx="1906587" cy="2816225"/>
          </a:xfrm>
          <a:prstGeom prst="bentConnector4">
            <a:avLst>
              <a:gd name="adj1" fmla="val -11993"/>
              <a:gd name="adj2" fmla="val 5273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6C8B5C8-09BE-49B0-AF66-906C76E661FA}"/>
              </a:ext>
            </a:extLst>
          </p:cNvPr>
          <p:cNvCxnSpPr>
            <a:stCxn id="45" idx="1"/>
            <a:endCxn id="38" idx="3"/>
          </p:cNvCxnSpPr>
          <p:nvPr/>
        </p:nvCxnSpPr>
        <p:spPr>
          <a:xfrm flipH="1">
            <a:off x="7988300" y="4217988"/>
            <a:ext cx="10366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9927D40-1FB3-46CD-BA05-781C41BAB893}"/>
              </a:ext>
            </a:extLst>
          </p:cNvPr>
          <p:cNvCxnSpPr>
            <a:stCxn id="38" idx="1"/>
            <a:endCxn id="35" idx="3"/>
          </p:cNvCxnSpPr>
          <p:nvPr/>
        </p:nvCxnSpPr>
        <p:spPr>
          <a:xfrm flipH="1">
            <a:off x="5526088" y="4217988"/>
            <a:ext cx="9445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60841D4-DD5C-4BDD-9FB3-C321E4B3C263}"/>
              </a:ext>
            </a:extLst>
          </p:cNvPr>
          <p:cNvCxnSpPr>
            <a:stCxn id="35" idx="1"/>
            <a:endCxn id="30" idx="3"/>
          </p:cNvCxnSpPr>
          <p:nvPr/>
        </p:nvCxnSpPr>
        <p:spPr>
          <a:xfrm flipH="1">
            <a:off x="3155950" y="4217988"/>
            <a:ext cx="8524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0EA1374-9E0B-42A8-B199-90F5AA8A5F90}"/>
              </a:ext>
            </a:extLst>
          </p:cNvPr>
          <p:cNvCxnSpPr>
            <a:cxnSpLocks/>
          </p:cNvCxnSpPr>
          <p:nvPr/>
        </p:nvCxnSpPr>
        <p:spPr>
          <a:xfrm>
            <a:off x="6657975" y="1247775"/>
            <a:ext cx="9525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 close up of a pen&#10;&#10;Description automatically generated">
            <a:extLst>
              <a:ext uri="{FF2B5EF4-FFF2-40B4-BE49-F238E27FC236}">
                <a16:creationId xmlns:a16="http://schemas.microsoft.com/office/drawing/2014/main" id="{5B8F298F-8110-435E-99C0-B086105E6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93675"/>
            <a:ext cx="895985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79262727-A2F5-4DFF-B5BD-516F3E7AF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549275"/>
            <a:ext cx="10515600" cy="725488"/>
          </a:xfrm>
        </p:spPr>
        <p:txBody>
          <a:bodyPr/>
          <a:lstStyle/>
          <a:p>
            <a:r>
              <a:rPr lang="vi-VN" altLang="en-US">
                <a:solidFill>
                  <a:schemeClr val="tx1"/>
                </a:solidFill>
              </a:rPr>
              <a:t>WEB PORTAL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71" name="Content Placeholder 6">
            <a:extLst>
              <a:ext uri="{FF2B5EF4-FFF2-40B4-BE49-F238E27FC236}">
                <a16:creationId xmlns:a16="http://schemas.microsoft.com/office/drawing/2014/main" id="{0CB87C45-392D-4A8C-B863-CD7C8101A6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08138"/>
            <a:ext cx="10515600" cy="39751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vi-VN" altLang="en-US">
                <a:solidFill>
                  <a:schemeClr val="tx1"/>
                </a:solidFill>
              </a:rPr>
              <a:t>Quản lý, giao nhận app form, review app form</a:t>
            </a:r>
          </a:p>
          <a:p>
            <a:pPr lvl="1">
              <a:lnSpc>
                <a:spcPct val="150000"/>
              </a:lnSpc>
            </a:pPr>
            <a:r>
              <a:rPr lang="vi-VN" altLang="en-US">
                <a:solidFill>
                  <a:schemeClr val="tx1"/>
                </a:solidFill>
              </a:rPr>
              <a:t>Quản lý thông tin nhân viên</a:t>
            </a:r>
          </a:p>
          <a:p>
            <a:pPr lvl="1"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</a:rPr>
              <a:t>Q</a:t>
            </a:r>
            <a:r>
              <a:rPr lang="vi-VN" altLang="en-US">
                <a:solidFill>
                  <a:schemeClr val="tx1"/>
                </a:solidFill>
              </a:rPr>
              <a:t>uản lý thông báo, gửi thông báo cho </a:t>
            </a:r>
            <a:r>
              <a:rPr lang="en-US" altLang="en-US">
                <a:solidFill>
                  <a:schemeClr val="tx1"/>
                </a:solidFill>
              </a:rPr>
              <a:t>Sales</a:t>
            </a:r>
            <a:endParaRPr lang="vi-VN" altLang="en-US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vi-VN" altLang="en-US">
                <a:solidFill>
                  <a:schemeClr val="tx1"/>
                </a:solidFill>
              </a:rPr>
              <a:t>Thống kê, quản lý performance nhân viên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>
            <a:extLst>
              <a:ext uri="{FF2B5EF4-FFF2-40B4-BE49-F238E27FC236}">
                <a16:creationId xmlns:a16="http://schemas.microsoft.com/office/drawing/2014/main" id="{C677AA15-68B0-4B50-960A-4BE3C8DE2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6900" y="723900"/>
            <a:ext cx="10515600" cy="725488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MOBILE APP</a:t>
            </a:r>
          </a:p>
        </p:txBody>
      </p:sp>
      <p:sp>
        <p:nvSpPr>
          <p:cNvPr id="8195" name="Content Placeholder 6">
            <a:extLst>
              <a:ext uri="{FF2B5EF4-FFF2-40B4-BE49-F238E27FC236}">
                <a16:creationId xmlns:a16="http://schemas.microsoft.com/office/drawing/2014/main" id="{86DA9C6B-BACE-4C25-8D58-7C7C8CE723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16088"/>
            <a:ext cx="10515600" cy="441801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</a:rPr>
              <a:t>Todo: danh sách các lead cần làm mỗi ngày (bao gồm các App form bị refield)</a:t>
            </a:r>
            <a:endParaRPr lang="vi-VN" altLang="en-US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</a:rPr>
              <a:t>Lịch sử: các app đã submit</a:t>
            </a:r>
            <a:endParaRPr lang="vi-VN" altLang="en-US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</a:rPr>
              <a:t>Thông báo: các thông báo mới từ TL và KH</a:t>
            </a:r>
            <a:endParaRPr lang="vi-VN" altLang="en-US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</a:rPr>
              <a:t>Hiệu suất: liệt kê theo thời gian (ngày, tuần, tháng) số tiền giải ngân, số hồ s</a:t>
            </a:r>
            <a:r>
              <a:rPr lang="vi-VN" altLang="en-US">
                <a:solidFill>
                  <a:schemeClr val="tx1"/>
                </a:solidFill>
              </a:rPr>
              <a:t>ơ</a:t>
            </a:r>
            <a:r>
              <a:rPr lang="en-US" altLang="en-US">
                <a:solidFill>
                  <a:schemeClr val="tx1"/>
                </a:solidFill>
              </a:rPr>
              <a:t> vay</a:t>
            </a:r>
          </a:p>
          <a:p>
            <a:pPr lvl="1">
              <a:lnSpc>
                <a:spcPct val="150000"/>
              </a:lnSpc>
            </a:pPr>
            <a:endParaRPr lang="vi-V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>
            <a:extLst>
              <a:ext uri="{FF2B5EF4-FFF2-40B4-BE49-F238E27FC236}">
                <a16:creationId xmlns:a16="http://schemas.microsoft.com/office/drawing/2014/main" id="{3F95EDBB-99DB-4108-AE5C-9B7659A64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723900"/>
            <a:ext cx="10515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</a:rPr>
              <a:t>Đ</a:t>
            </a:r>
            <a:r>
              <a:rPr lang="vi-VN" altLang="en-US" sz="3600">
                <a:solidFill>
                  <a:schemeClr val="tx1"/>
                </a:solidFill>
              </a:rPr>
              <a:t>Ư</a:t>
            </a:r>
            <a:r>
              <a:rPr lang="en-US" altLang="en-US" sz="3600">
                <a:solidFill>
                  <a:schemeClr val="tx1"/>
                </a:solidFill>
              </a:rPr>
              <a:t>ỜNG LINK</a:t>
            </a:r>
          </a:p>
        </p:txBody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168E04E4-5941-48DC-B6BC-605B07BF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9388"/>
            <a:ext cx="11791950" cy="38719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vi-VN" altLang="en-US">
                <a:solidFill>
                  <a:schemeClr val="tx1"/>
                </a:solidFill>
              </a:rPr>
              <a:t>Đườ</a:t>
            </a:r>
            <a:r>
              <a:rPr lang="en-US" altLang="en-US">
                <a:solidFill>
                  <a:schemeClr val="tx1"/>
                </a:solidFill>
              </a:rPr>
              <a:t>ng link Portal (</a:t>
            </a:r>
            <a:r>
              <a:rPr lang="en-US" altLang="en-US" err="1">
                <a:solidFill>
                  <a:schemeClr val="tx1"/>
                </a:solidFill>
              </a:rPr>
              <a:t>dành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cho</a:t>
            </a:r>
            <a:r>
              <a:rPr lang="en-US" altLang="en-US">
                <a:solidFill>
                  <a:schemeClr val="tx1"/>
                </a:solidFill>
              </a:rPr>
              <a:t> TL </a:t>
            </a:r>
            <a:r>
              <a:rPr lang="en-US" altLang="en-US" err="1">
                <a:solidFill>
                  <a:schemeClr val="tx1"/>
                </a:solidFill>
              </a:rPr>
              <a:t>truy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cập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trên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máy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tính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Công</a:t>
            </a:r>
            <a:r>
              <a:rPr lang="en-US" altLang="en-US">
                <a:solidFill>
                  <a:schemeClr val="tx1"/>
                </a:solidFill>
              </a:rPr>
              <a:t> ty): 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  <a:hlinkClick r:id="rId2"/>
              </a:rPr>
              <a:t>http://svc.shinhanfinance.com.vn/pfpro/portal</a:t>
            </a:r>
            <a:endParaRPr lang="en-US" altLang="en-US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endParaRPr lang="en-US" altLang="en-US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>
                <a:solidFill>
                  <a:schemeClr val="tx1"/>
                </a:solidFill>
              </a:rPr>
              <a:t>Đ</a:t>
            </a:r>
            <a:r>
              <a:rPr lang="vi-VN" altLang="en-US">
                <a:solidFill>
                  <a:schemeClr val="tx1"/>
                </a:solidFill>
              </a:rPr>
              <a:t>ư</a:t>
            </a:r>
            <a:r>
              <a:rPr lang="en-US" altLang="en-US" err="1">
                <a:solidFill>
                  <a:schemeClr val="tx1"/>
                </a:solidFill>
              </a:rPr>
              <a:t>ờng</a:t>
            </a:r>
            <a:r>
              <a:rPr lang="en-US" altLang="en-US">
                <a:solidFill>
                  <a:schemeClr val="tx1"/>
                </a:solidFill>
              </a:rPr>
              <a:t> link </a:t>
            </a:r>
            <a:r>
              <a:rPr lang="en-US" altLang="en-US" err="1">
                <a:solidFill>
                  <a:schemeClr val="tx1"/>
                </a:solidFill>
              </a:rPr>
              <a:t>để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tải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ứng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dụng</a:t>
            </a:r>
            <a:r>
              <a:rPr lang="en-US" altLang="en-US">
                <a:solidFill>
                  <a:schemeClr val="tx1"/>
                </a:solidFill>
              </a:rPr>
              <a:t> Mobile App </a:t>
            </a:r>
            <a:r>
              <a:rPr lang="en-US" altLang="en-US" err="1">
                <a:solidFill>
                  <a:schemeClr val="tx1"/>
                </a:solidFill>
              </a:rPr>
              <a:t>về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điện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thoại</a:t>
            </a:r>
            <a:r>
              <a:rPr lang="en-US" altLang="en-US">
                <a:solidFill>
                  <a:schemeClr val="tx1"/>
                </a:solidFill>
              </a:rPr>
              <a:t> (</a:t>
            </a:r>
            <a:r>
              <a:rPr lang="en-US" altLang="en-US" err="1">
                <a:solidFill>
                  <a:schemeClr val="tx1"/>
                </a:solidFill>
              </a:rPr>
              <a:t>dành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cho</a:t>
            </a:r>
            <a:r>
              <a:rPr lang="en-US" altLang="en-US">
                <a:solidFill>
                  <a:schemeClr val="tx1"/>
                </a:solidFill>
              </a:rPr>
              <a:t> Sales – </a:t>
            </a:r>
            <a:r>
              <a:rPr lang="en-US" altLang="en-US" err="1">
                <a:solidFill>
                  <a:schemeClr val="tx1"/>
                </a:solidFill>
              </a:rPr>
              <a:t>Lưu</a:t>
            </a:r>
            <a:r>
              <a:rPr lang="en-US" altLang="en-US">
                <a:solidFill>
                  <a:schemeClr val="tx1"/>
                </a:solidFill>
              </a:rPr>
              <a:t> ý: </a:t>
            </a:r>
            <a:r>
              <a:rPr lang="en-US" altLang="en-US" err="1">
                <a:solidFill>
                  <a:schemeClr val="tx1"/>
                </a:solidFill>
              </a:rPr>
              <a:t>một</a:t>
            </a:r>
            <a:r>
              <a:rPr lang="en-US" altLang="en-US">
                <a:solidFill>
                  <a:schemeClr val="tx1"/>
                </a:solidFill>
              </a:rPr>
              <a:t> account </a:t>
            </a:r>
            <a:r>
              <a:rPr lang="en-US" altLang="en-US" err="1">
                <a:solidFill>
                  <a:schemeClr val="tx1"/>
                </a:solidFill>
              </a:rPr>
              <a:t>chỉ</a:t>
            </a:r>
            <a:r>
              <a:rPr lang="en-US" altLang="en-US">
                <a:solidFill>
                  <a:schemeClr val="tx1"/>
                </a:solidFill>
              </a:rPr>
              <a:t> đ</a:t>
            </a:r>
            <a:r>
              <a:rPr lang="vi-VN" altLang="en-US">
                <a:solidFill>
                  <a:schemeClr val="tx1"/>
                </a:solidFill>
              </a:rPr>
              <a:t>ư</a:t>
            </a:r>
            <a:r>
              <a:rPr lang="en-US" altLang="en-US" err="1">
                <a:solidFill>
                  <a:schemeClr val="tx1"/>
                </a:solidFill>
              </a:rPr>
              <a:t>ợc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đăng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cho</a:t>
            </a:r>
            <a:r>
              <a:rPr lang="en-US" altLang="en-US">
                <a:solidFill>
                  <a:schemeClr val="tx1"/>
                </a:solidFill>
              </a:rPr>
              <a:t> 1 </a:t>
            </a:r>
            <a:r>
              <a:rPr lang="en-US" altLang="en-US" err="1">
                <a:solidFill>
                  <a:schemeClr val="tx1"/>
                </a:solidFill>
              </a:rPr>
              <a:t>thiết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bị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điện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thoại</a:t>
            </a:r>
            <a:r>
              <a:rPr lang="en-US" altLang="en-US">
                <a:solidFill>
                  <a:schemeClr val="tx1"/>
                </a:solidFill>
              </a:rPr>
              <a:t>): </a:t>
            </a:r>
            <a:r>
              <a:rPr lang="en-US" altLang="en-US" u="sng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https://m.shinhanfinance.com.vn/applicationcenter/installers.html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(user </a:t>
            </a:r>
            <a:r>
              <a:rPr lang="en-US" altLang="en-US" err="1">
                <a:solidFill>
                  <a:schemeClr val="tx1"/>
                </a:solidFill>
              </a:rPr>
              <a:t>tải</a:t>
            </a:r>
            <a:r>
              <a:rPr lang="en-US" altLang="en-US">
                <a:solidFill>
                  <a:schemeClr val="tx1"/>
                </a:solidFill>
              </a:rPr>
              <a:t> app: admin/ Pass: Honda@123)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DE20E6-C5DA-46FA-BEAC-F777D4DC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"/>
          <a:stretch>
            <a:fillRect/>
          </a:stretch>
        </p:blipFill>
        <p:spPr bwMode="auto">
          <a:xfrm>
            <a:off x="7058025" y="106363"/>
            <a:ext cx="34956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421E20-8AB8-42CF-B077-50746534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"/>
          <a:stretch>
            <a:fillRect/>
          </a:stretch>
        </p:blipFill>
        <p:spPr bwMode="auto">
          <a:xfrm>
            <a:off x="7058025" y="119063"/>
            <a:ext cx="3495675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09FA8B-7E91-41EF-AEFA-B1DB779DB3CD}"/>
              </a:ext>
            </a:extLst>
          </p:cNvPr>
          <p:cNvSpPr/>
          <p:nvPr/>
        </p:nvSpPr>
        <p:spPr>
          <a:xfrm>
            <a:off x="9012238" y="4479925"/>
            <a:ext cx="1408112" cy="10588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BE5D0A-E202-4C10-BBCC-0DC1391B790A}"/>
              </a:ext>
            </a:extLst>
          </p:cNvPr>
          <p:cNvSpPr/>
          <p:nvPr/>
        </p:nvSpPr>
        <p:spPr>
          <a:xfrm>
            <a:off x="0" y="814388"/>
            <a:ext cx="5005388" cy="871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Màn hình làm việc của Sales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B6AC2-6B42-4D2A-9BDA-9CB819F0D763}"/>
              </a:ext>
            </a:extLst>
          </p:cNvPr>
          <p:cNvSpPr/>
          <p:nvPr/>
        </p:nvSpPr>
        <p:spPr>
          <a:xfrm>
            <a:off x="8288338" y="119063"/>
            <a:ext cx="1033462" cy="482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B19058-76CE-4969-A864-1C5C732F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 b="13458"/>
          <a:stretch>
            <a:fillRect/>
          </a:stretch>
        </p:blipFill>
        <p:spPr bwMode="auto">
          <a:xfrm>
            <a:off x="7202488" y="173038"/>
            <a:ext cx="3856037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49D61-5C63-4F87-9DCC-C748C29041B6}"/>
              </a:ext>
            </a:extLst>
          </p:cNvPr>
          <p:cNvSpPr/>
          <p:nvPr/>
        </p:nvSpPr>
        <p:spPr>
          <a:xfrm>
            <a:off x="0" y="457200"/>
            <a:ext cx="6315075" cy="8731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400"/>
              <a:t>Sales </a:t>
            </a:r>
            <a:r>
              <a:rPr lang="en-US" sz="2400" err="1"/>
              <a:t>điền</a:t>
            </a:r>
            <a:r>
              <a:rPr lang="en-US" sz="2400"/>
              <a:t> </a:t>
            </a:r>
            <a:r>
              <a:rPr lang="en-US" sz="2400" err="1"/>
              <a:t>thông</a:t>
            </a:r>
            <a:r>
              <a:rPr lang="en-US" sz="2400"/>
              <a:t> tin </a:t>
            </a:r>
            <a:r>
              <a:rPr lang="en-US" sz="2400" err="1"/>
              <a:t>vào</a:t>
            </a:r>
            <a:r>
              <a:rPr lang="en-US" sz="2400"/>
              <a:t> </a:t>
            </a:r>
            <a:r>
              <a:rPr lang="en-US" sz="2400" err="1"/>
              <a:t>Hồ</a:t>
            </a:r>
            <a:r>
              <a:rPr lang="en-US" sz="2400"/>
              <a:t> s</a:t>
            </a:r>
            <a:r>
              <a:rPr lang="vi-VN" sz="2400"/>
              <a:t>ơ</a:t>
            </a:r>
            <a:r>
              <a:rPr lang="en-US" sz="2400"/>
              <a:t> </a:t>
            </a:r>
            <a:r>
              <a:rPr lang="en-US" sz="2400" err="1"/>
              <a:t>đề</a:t>
            </a:r>
            <a:r>
              <a:rPr lang="en-US" sz="2400"/>
              <a:t> </a:t>
            </a:r>
            <a:r>
              <a:rPr lang="en-US" sz="2400" err="1"/>
              <a:t>nghị</a:t>
            </a:r>
            <a:r>
              <a:rPr lang="en-US" sz="2400"/>
              <a:t> </a:t>
            </a:r>
            <a:r>
              <a:rPr lang="en-US" sz="2400" err="1"/>
              <a:t>vay</a:t>
            </a:r>
            <a:r>
              <a:rPr lang="en-US" sz="2400"/>
              <a:t> </a:t>
            </a:r>
            <a:r>
              <a:rPr lang="en-US" sz="2400" err="1"/>
              <a:t>với</a:t>
            </a:r>
            <a:r>
              <a:rPr lang="en-US" sz="2400"/>
              <a:t> </a:t>
            </a:r>
            <a:r>
              <a:rPr lang="en-US" sz="2400" err="1"/>
              <a:t>các</a:t>
            </a:r>
            <a:r>
              <a:rPr lang="en-US" sz="2400"/>
              <a:t> tr</a:t>
            </a:r>
            <a:r>
              <a:rPr lang="vi-VN" sz="2400"/>
              <a:t>ư</a:t>
            </a:r>
            <a:r>
              <a:rPr lang="en-US" sz="2400" err="1"/>
              <a:t>ờng</a:t>
            </a:r>
            <a:r>
              <a:rPr lang="en-US" sz="2400"/>
              <a:t> </a:t>
            </a:r>
            <a:r>
              <a:rPr lang="en-US" sz="2400" err="1"/>
              <a:t>cần</a:t>
            </a:r>
            <a:r>
              <a:rPr lang="en-US" sz="2400"/>
              <a:t> </a:t>
            </a:r>
            <a:r>
              <a:rPr lang="en-US" sz="2400" err="1"/>
              <a:t>thiết</a:t>
            </a:r>
            <a:r>
              <a:rPr lang="en-US" sz="2400"/>
              <a:t> (*)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6500FC-B482-4EE6-9E5A-9EFBDA9D4262}"/>
              </a:ext>
            </a:extLst>
          </p:cNvPr>
          <p:cNvSpPr/>
          <p:nvPr/>
        </p:nvSpPr>
        <p:spPr>
          <a:xfrm>
            <a:off x="8707438" y="2098675"/>
            <a:ext cx="2212975" cy="4111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F35F40-CBFD-4B4A-851E-D46FFFB85AAE}"/>
              </a:ext>
            </a:extLst>
          </p:cNvPr>
          <p:cNvCxnSpPr>
            <a:cxnSpLocks/>
          </p:cNvCxnSpPr>
          <p:nvPr/>
        </p:nvCxnSpPr>
        <p:spPr>
          <a:xfrm flipV="1">
            <a:off x="6148388" y="2428875"/>
            <a:ext cx="2419350" cy="1804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294BE55-09A6-47F3-8A26-653DD9802FEE}"/>
              </a:ext>
            </a:extLst>
          </p:cNvPr>
          <p:cNvSpPr/>
          <p:nvPr/>
        </p:nvSpPr>
        <p:spPr>
          <a:xfrm>
            <a:off x="1876425" y="3767138"/>
            <a:ext cx="4460875" cy="871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ch</a:t>
            </a:r>
            <a:r>
              <a:rPr lang="vi-VN" sz="2400" dirty="0"/>
              <a:t>ư</a:t>
            </a:r>
            <a:r>
              <a:rPr lang="en-US" sz="2400" dirty="0"/>
              <a:t>a </a:t>
            </a:r>
            <a:r>
              <a:rPr lang="en-US" sz="2400" dirty="0" err="1"/>
              <a:t>đúng</a:t>
            </a:r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000505-BC6A-4097-98F4-6B3AFAACF373}"/>
              </a:ext>
            </a:extLst>
          </p:cNvPr>
          <p:cNvCxnSpPr>
            <a:cxnSpLocks/>
          </p:cNvCxnSpPr>
          <p:nvPr/>
        </p:nvCxnSpPr>
        <p:spPr>
          <a:xfrm>
            <a:off x="5513388" y="1054100"/>
            <a:ext cx="1631950" cy="307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7380F16-4EA5-4518-B6C2-D2EDDF0FF9AF}"/>
              </a:ext>
            </a:extLst>
          </p:cNvPr>
          <p:cNvSpPr/>
          <p:nvPr/>
        </p:nvSpPr>
        <p:spPr>
          <a:xfrm>
            <a:off x="7202488" y="1239838"/>
            <a:ext cx="3856037" cy="4111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A6DF71D-3951-4DA4-B6EF-275D6EC0C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" b="14201"/>
          <a:stretch>
            <a:fillRect/>
          </a:stretch>
        </p:blipFill>
        <p:spPr bwMode="auto">
          <a:xfrm>
            <a:off x="6365875" y="119063"/>
            <a:ext cx="3856038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2291EA-099F-4FA6-A539-EF587295B408}"/>
              </a:ext>
            </a:extLst>
          </p:cNvPr>
          <p:cNvSpPr/>
          <p:nvPr/>
        </p:nvSpPr>
        <p:spPr>
          <a:xfrm>
            <a:off x="820738" y="1055688"/>
            <a:ext cx="5005387" cy="871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Màn hình upload hình ảnh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895DA-E1F5-4292-9D7D-78129685CBAD}"/>
              </a:ext>
            </a:extLst>
          </p:cNvPr>
          <p:cNvSpPr/>
          <p:nvPr/>
        </p:nvSpPr>
        <p:spPr>
          <a:xfrm>
            <a:off x="6713538" y="2530475"/>
            <a:ext cx="3043237" cy="177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884</Words>
  <Application>Microsoft Office PowerPoint</Application>
  <PresentationFormat>Widescreen</PresentationFormat>
  <Paragraphs>124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Arial</vt:lpstr>
      <vt:lpstr>Tahoma</vt:lpstr>
      <vt:lpstr>Wingdings</vt:lpstr>
      <vt:lpstr>Shinhan Light</vt:lpstr>
      <vt:lpstr>Times New Roman</vt:lpstr>
      <vt:lpstr>Office Theme</vt:lpstr>
      <vt:lpstr>PowerPoint Presentation</vt:lpstr>
      <vt:lpstr>NỘI DUNG</vt:lpstr>
      <vt:lpstr>PowerPoint Presentation</vt:lpstr>
      <vt:lpstr>WEB PORTAL</vt:lpstr>
      <vt:lpstr>MOBILE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sử dụng Mobile app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Shinhan Finance Corporate Brand Guidelines</dc:title>
  <dc:creator>Nguyen Thi Thien Y</dc:creator>
  <cp:lastModifiedBy>Hieu, Nguyen Quang</cp:lastModifiedBy>
  <cp:revision>111</cp:revision>
  <dcterms:created xsi:type="dcterms:W3CDTF">2019-03-25T03:12:47Z</dcterms:created>
  <dcterms:modified xsi:type="dcterms:W3CDTF">2023-05-18T08:21:46Z</dcterms:modified>
</cp:coreProperties>
</file>